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4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c Thong Nguyen" initials="TTN" lastIdx="0" clrIdx="0">
    <p:extLst>
      <p:ext uri="{19B8F6BF-5375-455C-9EA6-DF929625EA0E}">
        <p15:presenceInfo xmlns:p15="http://schemas.microsoft.com/office/powerpoint/2012/main" userId="c81a2c08a4d1ca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54850" autoAdjust="0"/>
  </p:normalViewPr>
  <p:slideViewPr>
    <p:cSldViewPr snapToGrid="0">
      <p:cViewPr varScale="1">
        <p:scale>
          <a:sx n="41" d="100"/>
          <a:sy n="41" d="100"/>
        </p:scale>
        <p:origin x="2250" y="54"/>
      </p:cViewPr>
      <p:guideLst/>
    </p:cSldViewPr>
  </p:slideViewPr>
  <p:outlineViewPr>
    <p:cViewPr>
      <p:scale>
        <a:sx n="33" d="100"/>
        <a:sy n="33" d="100"/>
      </p:scale>
      <p:origin x="0" y="-10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3E015-C63A-491F-A2C1-FF2D66DFA1A5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AAFEE-C644-4336-86FA-DD28FBD77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3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1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4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23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8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5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1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Anonymous users must not  have  the  privilege  to  register  a  new  school  account.  It  is  only  provided  by administrator.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7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11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3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4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2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6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21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5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University </a:t>
            </a:r>
          </a:p>
          <a:p>
            <a:r>
              <a:rPr lang="en-US" dirty="0" smtClean="0"/>
              <a:t>An education organization in Vietnam.</a:t>
            </a:r>
          </a:p>
          <a:p>
            <a:r>
              <a:rPr lang="en-US" b="1" dirty="0" smtClean="0"/>
              <a:t>University Admission </a:t>
            </a:r>
          </a:p>
          <a:p>
            <a:r>
              <a:rPr lang="en-US" dirty="0" smtClean="0"/>
              <a:t>An activity of universities to admit students.</a:t>
            </a:r>
          </a:p>
          <a:p>
            <a:r>
              <a:rPr lang="en-US" b="1" dirty="0" smtClean="0"/>
              <a:t>Entrance exam </a:t>
            </a:r>
          </a:p>
          <a:p>
            <a:r>
              <a:rPr lang="en-US" dirty="0" smtClean="0"/>
              <a:t>An exam of Vietnam universities for graduated high-school students who want to </a:t>
            </a:r>
          </a:p>
          <a:p>
            <a:r>
              <a:rPr lang="en-US" dirty="0" smtClean="0"/>
              <a:t>get higher education.</a:t>
            </a:r>
          </a:p>
          <a:p>
            <a:r>
              <a:rPr lang="en-US" b="1" dirty="0" smtClean="0"/>
              <a:t>Faculty </a:t>
            </a:r>
          </a:p>
          <a:p>
            <a:r>
              <a:rPr lang="en-US" dirty="0" smtClean="0"/>
              <a:t>A group of university departments concerned with a major division of knowledge.</a:t>
            </a:r>
          </a:p>
          <a:p>
            <a:r>
              <a:rPr lang="en-US" b="1" dirty="0" smtClean="0"/>
              <a:t>Admission Mark </a:t>
            </a:r>
          </a:p>
          <a:p>
            <a:r>
              <a:rPr lang="en-US" dirty="0" smtClean="0"/>
              <a:t>A level of mark for students to take to the university.</a:t>
            </a:r>
          </a:p>
          <a:p>
            <a:r>
              <a:rPr lang="en-US" b="1" dirty="0" smtClean="0"/>
              <a:t>Admission Staff </a:t>
            </a:r>
          </a:p>
          <a:p>
            <a:r>
              <a:rPr lang="en-US" dirty="0" smtClean="0"/>
              <a:t>An user of the university who has the permission to edit the information page of </a:t>
            </a:r>
          </a:p>
          <a:p>
            <a:r>
              <a:rPr lang="en-US" dirty="0" smtClean="0"/>
              <a:t>this university. </a:t>
            </a:r>
          </a:p>
          <a:p>
            <a:r>
              <a:rPr lang="en-US" b="1" dirty="0" smtClean="0"/>
              <a:t>Filter Catalog </a:t>
            </a:r>
          </a:p>
          <a:p>
            <a:r>
              <a:rPr lang="en-US" dirty="0" smtClean="0"/>
              <a:t>The  fields  catalog  of  filter  system,  helping  user  to  filter  out  suitable  universities </a:t>
            </a:r>
          </a:p>
          <a:p>
            <a:r>
              <a:rPr lang="en-US" dirty="0" smtClean="0"/>
              <a:t>quickly. </a:t>
            </a:r>
          </a:p>
          <a:p>
            <a:r>
              <a:rPr lang="en-US" b="1" dirty="0" smtClean="0"/>
              <a:t>User </a:t>
            </a:r>
          </a:p>
          <a:p>
            <a:r>
              <a:rPr lang="en-US" dirty="0" smtClean="0"/>
              <a:t>A person who view the website in their browser. </a:t>
            </a:r>
          </a:p>
          <a:p>
            <a:r>
              <a:rPr lang="en-US" b="1" dirty="0" smtClean="0"/>
              <a:t>Admin </a:t>
            </a:r>
          </a:p>
          <a:p>
            <a:r>
              <a:rPr lang="en-US" dirty="0" smtClean="0"/>
              <a:t>A person who develop, maintain the system and update database.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8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2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b="1" dirty="0" smtClean="0"/>
              <a:t>Subsystem Interface Descriptions </a:t>
            </a:r>
          </a:p>
          <a:p>
            <a:r>
              <a:rPr lang="en-US" sz="2500" b="1" dirty="0" smtClean="0"/>
              <a:t>MaintainUniversity:</a:t>
            </a:r>
            <a:r>
              <a:rPr lang="en-US" sz="2500" dirty="0" smtClean="0"/>
              <a:t> encapsulates  the  action  of  changing  school  Faculty,  Major </a:t>
            </a:r>
          </a:p>
          <a:p>
            <a:r>
              <a:rPr lang="en-US" sz="2500" dirty="0" smtClean="0"/>
              <a:t>and rating.</a:t>
            </a:r>
          </a:p>
          <a:p>
            <a:r>
              <a:rPr lang="en-US" sz="2500" b="1" dirty="0" smtClean="0"/>
              <a:t>rateUniversity:</a:t>
            </a:r>
            <a:r>
              <a:rPr lang="en-US" sz="2500" dirty="0" smtClean="0"/>
              <a:t> change the school rating with given school id.</a:t>
            </a:r>
          </a:p>
          <a:p>
            <a:r>
              <a:rPr lang="en-US" sz="2500" b="1" dirty="0" smtClean="0"/>
              <a:t>createFaculty:</a:t>
            </a:r>
            <a:r>
              <a:rPr lang="en-US" sz="2500" dirty="0" smtClean="0"/>
              <a:t> make a new faculty for a school with given id. </a:t>
            </a:r>
          </a:p>
          <a:p>
            <a:r>
              <a:rPr lang="en-US" sz="2500" b="1" dirty="0" smtClean="0"/>
              <a:t>deleteFaculty:</a:t>
            </a:r>
            <a:r>
              <a:rPr lang="en-US" sz="2500" dirty="0" smtClean="0"/>
              <a:t> remove a faculty of a school with given id. </a:t>
            </a:r>
          </a:p>
          <a:p>
            <a:r>
              <a:rPr lang="en-US" sz="2500" b="1" dirty="0" smtClean="0"/>
              <a:t>createMajor:</a:t>
            </a:r>
            <a:r>
              <a:rPr lang="en-US" sz="2500" dirty="0" smtClean="0"/>
              <a:t> make a new major for a faculty of a school with given id. </a:t>
            </a:r>
          </a:p>
          <a:p>
            <a:r>
              <a:rPr lang="en-US" sz="2500" b="1" dirty="0" smtClean="0"/>
              <a:t>deleteMajor:</a:t>
            </a:r>
            <a:r>
              <a:rPr lang="en-US" sz="2500" dirty="0" smtClean="0"/>
              <a:t> remove a major of a faculty of a school with given 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17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dirty="0" smtClean="0"/>
              <a:t>Subsystem Interface Descriptions </a:t>
            </a:r>
          </a:p>
          <a:p>
            <a:r>
              <a:rPr lang="en-US" sz="2500" dirty="0" smtClean="0"/>
              <a:t>IFilterItem: encapsulates the action of add, update, delete or get a filter item.</a:t>
            </a:r>
          </a:p>
          <a:p>
            <a:r>
              <a:rPr lang="en-US" sz="2500" dirty="0" smtClean="0"/>
              <a:t>Data: may be a Major, a Division, a Region, a City or a SchoolType. </a:t>
            </a:r>
          </a:p>
          <a:p>
            <a:r>
              <a:rPr lang="en-US" sz="2500" dirty="0" smtClean="0"/>
              <a:t>add: add an item to the filter. </a:t>
            </a:r>
          </a:p>
          <a:p>
            <a:r>
              <a:rPr lang="en-US" sz="2500" dirty="0" smtClean="0"/>
              <a:t>update: change the item in the filter to the given new item.</a:t>
            </a:r>
          </a:p>
          <a:p>
            <a:r>
              <a:rPr lang="en-US" sz="2500" dirty="0" smtClean="0"/>
              <a:t>delete: remove an item from the filter with given item_id.</a:t>
            </a:r>
          </a:p>
          <a:p>
            <a:r>
              <a:rPr lang="en-US" sz="2500" dirty="0" smtClean="0"/>
              <a:t>getFilter: get an item from the filter with given item_id.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1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dirty="0" smtClean="0"/>
              <a:t>Subsystem Interface Descriptions </a:t>
            </a:r>
          </a:p>
          <a:p>
            <a:r>
              <a:rPr lang="en-US" sz="2500" dirty="0" smtClean="0"/>
              <a:t>IFilterItem: encapsulates the action of add, update, delete or get a filter item.</a:t>
            </a:r>
          </a:p>
          <a:p>
            <a:r>
              <a:rPr lang="en-US" sz="2500" dirty="0" smtClean="0"/>
              <a:t>Data: may be a Major, a Division, a Region, a City or a SchoolType. </a:t>
            </a:r>
          </a:p>
          <a:p>
            <a:r>
              <a:rPr lang="en-US" sz="2500" dirty="0" smtClean="0"/>
              <a:t>add: add an item to the filter. </a:t>
            </a:r>
          </a:p>
          <a:p>
            <a:r>
              <a:rPr lang="en-US" sz="2500" dirty="0" smtClean="0"/>
              <a:t>update: change the item in the filter to the given new item.</a:t>
            </a:r>
          </a:p>
          <a:p>
            <a:r>
              <a:rPr lang="en-US" sz="2500" dirty="0" smtClean="0"/>
              <a:t>delete: remove an item from the filter with given item_id.</a:t>
            </a:r>
          </a:p>
          <a:p>
            <a:r>
              <a:rPr lang="en-US" sz="2500" dirty="0" smtClean="0"/>
              <a:t>getFilter: get an item from the filter with given item_id.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9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8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83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0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1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1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3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1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74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7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7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30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55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24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77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7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b="1" dirty="0" smtClean="0"/>
              <a:t>&lt;View School Information&gt;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 smtClean="0"/>
              <a:t>The information contains: full name of school, date of established, short introduction,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7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&lt;Register School Account&gt;</a:t>
            </a:r>
            <a:endParaRPr lang="en-US" b="1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 receiving  the  request,  admin  will  examine  the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information, accept or reject the request and send the response to users via email.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6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represents the underlying, logical structure of data in a software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and the high-level class associated with it. This object model does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any information about the user interface.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This is a collection of classes representing the elements in the user interface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(all of the things the user can see and respond to on the screen, such as buttons,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boxes, and so forth)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represents the classes connecting the model and the view, and is used to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communicate between classes in the model and view.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5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</a:p>
          <a:p>
            <a:r>
              <a:rPr lang="en-US" b="1" dirty="0" smtClean="0"/>
              <a:t>• User</a:t>
            </a:r>
            <a:r>
              <a:rPr lang="en-US" dirty="0" smtClean="0"/>
              <a:t>: Is  an  account  of  the  system,  may  be  an  normal  user,  school  user  or </a:t>
            </a:r>
          </a:p>
          <a:p>
            <a:r>
              <a:rPr lang="en-US" dirty="0" smtClean="0"/>
              <a:t>administrator.</a:t>
            </a:r>
          </a:p>
          <a:p>
            <a:r>
              <a:rPr lang="en-US" b="1" dirty="0" smtClean="0"/>
              <a:t>• School</a:t>
            </a:r>
            <a:r>
              <a:rPr lang="en-US" dirty="0" smtClean="0"/>
              <a:t>: A record that contains all information about school information.</a:t>
            </a:r>
          </a:p>
          <a:p>
            <a:r>
              <a:rPr lang="en-US" b="1" dirty="0" smtClean="0"/>
              <a:t>• Major:</a:t>
            </a:r>
            <a:r>
              <a:rPr lang="en-US" dirty="0" smtClean="0"/>
              <a:t>A record that contains all information about a school major.</a:t>
            </a:r>
          </a:p>
          <a:p>
            <a:r>
              <a:rPr lang="en-US" b="1" dirty="0" smtClean="0"/>
              <a:t>• Division</a:t>
            </a:r>
            <a:r>
              <a:rPr lang="en-US" dirty="0" smtClean="0"/>
              <a:t>:A record that contains all information about a division in university </a:t>
            </a:r>
          </a:p>
          <a:p>
            <a:r>
              <a:rPr lang="en-US" dirty="0" smtClean="0"/>
              <a:t>entrance exam.</a:t>
            </a:r>
          </a:p>
          <a:p>
            <a:r>
              <a:rPr lang="en-US" b="1" dirty="0" smtClean="0"/>
              <a:t>• AdmissionMark:</a:t>
            </a:r>
            <a:r>
              <a:rPr lang="en-US" dirty="0" smtClean="0"/>
              <a:t> A record that contains admission mark of specific year of a school </a:t>
            </a:r>
          </a:p>
          <a:p>
            <a:r>
              <a:rPr lang="en-US" dirty="0" smtClean="0"/>
              <a:t>major.</a:t>
            </a:r>
          </a:p>
          <a:p>
            <a:r>
              <a:rPr lang="en-US" b="1" dirty="0" smtClean="0"/>
              <a:t>• SchoolNews :</a:t>
            </a:r>
            <a:r>
              <a:rPr lang="en-US" dirty="0" smtClean="0"/>
              <a:t> The article was written by the school user or administrator, contains </a:t>
            </a:r>
          </a:p>
          <a:p>
            <a:r>
              <a:rPr lang="en-US" dirty="0" smtClean="0"/>
              <a:t>contents about useful school news.</a:t>
            </a:r>
          </a:p>
          <a:p>
            <a:r>
              <a:rPr lang="en-US" b="1" dirty="0" smtClean="0"/>
              <a:t>• SearchEngine:</a:t>
            </a:r>
            <a:r>
              <a:rPr lang="en-US" dirty="0" smtClean="0"/>
              <a:t>The component that is responsible for searching all information </a:t>
            </a:r>
          </a:p>
          <a:p>
            <a:r>
              <a:rPr lang="en-US" dirty="0" smtClean="0"/>
              <a:t>about schools’ information.</a:t>
            </a:r>
          </a:p>
          <a:p>
            <a:r>
              <a:rPr lang="en-US" b="1" dirty="0" smtClean="0"/>
              <a:t>• Filter:</a:t>
            </a:r>
            <a:r>
              <a:rPr lang="en-US" dirty="0" smtClean="0"/>
              <a:t> The component thatprovides specific options for user to quickly search </a:t>
            </a:r>
          </a:p>
          <a:p>
            <a:r>
              <a:rPr lang="en-US" dirty="0" smtClean="0"/>
              <a:t>appropriate schools.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3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88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72506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71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72885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42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78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8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8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2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1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9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0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 Oriented Analysis And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: Website VnUni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47" y="283029"/>
            <a:ext cx="6347713" cy="1320800"/>
          </a:xfrm>
        </p:spPr>
        <p:txBody>
          <a:bodyPr/>
          <a:lstStyle/>
          <a:p>
            <a:r>
              <a:rPr lang="en-US" dirty="0"/>
              <a:t>Introduction / Requirements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1043991"/>
            <a:ext cx="6544492" cy="5650436"/>
          </a:xfrm>
        </p:spPr>
      </p:pic>
    </p:spTree>
    <p:extLst>
      <p:ext uri="{BB962C8B-B14F-4D97-AF65-F5344CB8AC3E}">
        <p14:creationId xmlns:p14="http://schemas.microsoft.com/office/powerpoint/2010/main" val="14482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 smtClean="0"/>
              <a:t>&lt;Login&gt;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 smtClean="0"/>
              <a:t>This </a:t>
            </a:r>
            <a:r>
              <a:rPr lang="en-US" sz="2300" dirty="0"/>
              <a:t>use case describes how a user logs into the VnUni </a:t>
            </a:r>
            <a:r>
              <a:rPr lang="en-US" sz="2300" dirty="0" smtClean="0"/>
              <a:t>System</a:t>
            </a:r>
          </a:p>
          <a:p>
            <a:pPr lvl="1"/>
            <a:r>
              <a:rPr lang="en-US" sz="2300" dirty="0" smtClean="0"/>
              <a:t>&lt;</a:t>
            </a:r>
            <a:r>
              <a:rPr lang="en-US" sz="2300" dirty="0"/>
              <a:t>Maintain School Profile&gt;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 use  case  allows  </a:t>
            </a:r>
            <a:r>
              <a:rPr lang="en-US" sz="2300" dirty="0" smtClean="0"/>
              <a:t>the Administrators  </a:t>
            </a:r>
            <a:r>
              <a:rPr lang="en-US" sz="2300" dirty="0"/>
              <a:t>and  Admission  staffs  to  maintain  school </a:t>
            </a:r>
            <a:r>
              <a:rPr lang="en-US" sz="2300" dirty="0" smtClean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1981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 smtClean="0"/>
              <a:t>&lt;Use </a:t>
            </a:r>
            <a:r>
              <a:rPr lang="en-US" sz="2300" dirty="0"/>
              <a:t>Filter </a:t>
            </a:r>
            <a:r>
              <a:rPr lang="en-US" sz="2300" dirty="0" smtClean="0"/>
              <a:t>System&gt;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describes how a user use the filter system to search universities. </a:t>
            </a:r>
            <a:endParaRPr lang="en-US" sz="2300" dirty="0" smtClean="0"/>
          </a:p>
          <a:p>
            <a:pPr lvl="1"/>
            <a:r>
              <a:rPr lang="en-US" sz="2300" dirty="0"/>
              <a:t>&lt;View School </a:t>
            </a:r>
            <a:r>
              <a:rPr lang="en-US" sz="2300" dirty="0" smtClean="0"/>
              <a:t>Information&gt;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any users to see the information of a school. </a:t>
            </a: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2928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/>
              <a:t>&lt;Register School Account</a:t>
            </a:r>
            <a:r>
              <a:rPr lang="en-US" sz="2300" dirty="0" smtClean="0"/>
              <a:t>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use-case allows anonymous users to send a request to administrator to get an </a:t>
            </a:r>
            <a:r>
              <a:rPr lang="en-US" sz="2300" dirty="0" smtClean="0"/>
              <a:t>account  </a:t>
            </a:r>
            <a:r>
              <a:rPr lang="en-US" sz="2300" dirty="0"/>
              <a:t>for  him/her  school. </a:t>
            </a:r>
            <a:endParaRPr lang="en-US" sz="2300" dirty="0" smtClean="0"/>
          </a:p>
          <a:p>
            <a:pPr lvl="1"/>
            <a:r>
              <a:rPr lang="en-US" sz="2300" dirty="0"/>
              <a:t>&lt;Maintain School Account</a:t>
            </a:r>
            <a:r>
              <a:rPr lang="en-US" sz="2300" dirty="0" smtClean="0"/>
              <a:t>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the Administrators to add or remove accounts for schools. </a:t>
            </a: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18823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/>
              <a:t>&lt;Use Rating </a:t>
            </a:r>
            <a:r>
              <a:rPr lang="en-US" sz="2300" dirty="0" smtClean="0"/>
              <a:t>System&gt;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the logged users using rating system to rate a specific school</a:t>
            </a:r>
            <a:r>
              <a:rPr lang="en-US" sz="2300" dirty="0" smtClean="0"/>
              <a:t>.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300" dirty="0" smtClean="0"/>
          </a:p>
          <a:p>
            <a:pPr lvl="1"/>
            <a:r>
              <a:rPr lang="en-US" sz="2300" dirty="0"/>
              <a:t>&lt;Post/Edit/Delete Comment&gt;</a:t>
            </a:r>
            <a:endParaRPr lang="en-US" sz="2300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use-case allows </a:t>
            </a:r>
            <a:r>
              <a:rPr lang="en-US" sz="2300" dirty="0" smtClean="0"/>
              <a:t>any user to </a:t>
            </a:r>
            <a:r>
              <a:rPr lang="en-US" sz="2300" dirty="0"/>
              <a:t>post, </a:t>
            </a:r>
            <a:r>
              <a:rPr lang="en-US" sz="2300" dirty="0" smtClean="0"/>
              <a:t>edit or remove </a:t>
            </a:r>
            <a:r>
              <a:rPr lang="en-US" sz="2300" dirty="0"/>
              <a:t>comments for a articles or a schools in this </a:t>
            </a:r>
            <a:r>
              <a:rPr lang="en-US" sz="2300" dirty="0" smtClean="0"/>
              <a:t>website. </a:t>
            </a:r>
          </a:p>
        </p:txBody>
      </p:sp>
    </p:spTree>
    <p:extLst>
      <p:ext uri="{BB962C8B-B14F-4D97-AF65-F5344CB8AC3E}">
        <p14:creationId xmlns:p14="http://schemas.microsoft.com/office/powerpoint/2010/main" val="5777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4" y="225498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Analysis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145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Architectural </a:t>
            </a:r>
            <a:r>
              <a:rPr lang="en-US" sz="2500" dirty="0" smtClean="0"/>
              <a:t>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500" dirty="0"/>
              <a:t>Logical </a:t>
            </a:r>
            <a:r>
              <a:rPr lang="en-US" sz="2500" dirty="0" smtClean="0"/>
              <a:t>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1" y="2749870"/>
            <a:ext cx="6199307" cy="29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Architectural </a:t>
            </a:r>
            <a:r>
              <a:rPr lang="en-US" sz="2500" dirty="0" smtClean="0"/>
              <a:t>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500" dirty="0" smtClean="0"/>
              <a:t>Key Abstractions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95" y="2704289"/>
            <a:ext cx="4054713" cy="49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Usercase Analysis : Interaction Diagrams</a:t>
            </a:r>
          </a:p>
          <a:p>
            <a:pPr lvl="1"/>
            <a:r>
              <a:rPr lang="en-US" sz="2300" dirty="0" smtClean="0"/>
              <a:t>Login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" t="-1597" r="19484" b="31677"/>
          <a:stretch/>
        </p:blipFill>
        <p:spPr>
          <a:xfrm>
            <a:off x="882882" y="2649531"/>
            <a:ext cx="6816436" cy="34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</a:t>
            </a:r>
            <a:r>
              <a:rPr lang="en-US" sz="2300" dirty="0"/>
              <a:t>School </a:t>
            </a:r>
            <a:r>
              <a:rPr lang="en-US" sz="2300" dirty="0" smtClean="0"/>
              <a:t>Profile ( basic flow )</a:t>
            </a:r>
          </a:p>
          <a:p>
            <a:pPr lvl="1"/>
            <a:endParaRPr lang="en-US" sz="23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6"/>
          <a:stretch/>
        </p:blipFill>
        <p:spPr>
          <a:xfrm>
            <a:off x="1168178" y="2580503"/>
            <a:ext cx="6040979" cy="35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Instructor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dirty="0"/>
              <a:t>A. Prof </a:t>
            </a:r>
            <a:r>
              <a:rPr lang="en-US" dirty="0" smtClean="0"/>
              <a:t> </a:t>
            </a:r>
            <a:r>
              <a:rPr lang="en-US" dirty="0"/>
              <a:t>Truong Ninh </a:t>
            </a:r>
            <a:r>
              <a:rPr lang="en-US" dirty="0" smtClean="0"/>
              <a:t>Thuan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75" dirty="0"/>
              <a:t>Members 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Trương Quốc Tuấn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</a:t>
            </a:r>
            <a:r>
              <a:rPr lang="en-US" sz="1875" dirty="0" err="1" smtClean="0"/>
              <a:t>Lê</a:t>
            </a:r>
            <a:r>
              <a:rPr lang="en-US" sz="1875" dirty="0" smtClean="0"/>
              <a:t> </a:t>
            </a:r>
            <a:r>
              <a:rPr lang="en-US" sz="1875" dirty="0" err="1" smtClean="0"/>
              <a:t>Văn</a:t>
            </a:r>
            <a:r>
              <a:rPr lang="en-US" sz="1875" dirty="0" smtClean="0"/>
              <a:t> </a:t>
            </a:r>
            <a:r>
              <a:rPr lang="en-US" sz="1875" dirty="0"/>
              <a:t>Giáp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Nguyễn Thạc Thống</a:t>
            </a:r>
          </a:p>
        </p:txBody>
      </p:sp>
    </p:spTree>
    <p:extLst>
      <p:ext uri="{BB962C8B-B14F-4D97-AF65-F5344CB8AC3E}">
        <p14:creationId xmlns:p14="http://schemas.microsoft.com/office/powerpoint/2010/main" val="6810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</a:t>
            </a:r>
            <a:r>
              <a:rPr lang="en-US" sz="2300" dirty="0"/>
              <a:t>School </a:t>
            </a:r>
            <a:r>
              <a:rPr lang="en-US" sz="2300" dirty="0" smtClean="0"/>
              <a:t>Profile ( modify  school profile flow )</a:t>
            </a:r>
          </a:p>
          <a:p>
            <a:pPr lvl="1"/>
            <a:endParaRPr lang="en-US" sz="23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0"/>
          <a:stretch/>
        </p:blipFill>
        <p:spPr>
          <a:xfrm>
            <a:off x="609597" y="2901101"/>
            <a:ext cx="6470325" cy="33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Filter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3" y="2578819"/>
            <a:ext cx="5793384" cy="39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3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View School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3" y="2569029"/>
            <a:ext cx="5346683" cy="47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Register school account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7" y="2749870"/>
            <a:ext cx="5800356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school account ( basic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18"/>
          <a:stretch/>
        </p:blipFill>
        <p:spPr>
          <a:xfrm>
            <a:off x="456469" y="2749870"/>
            <a:ext cx="7102199" cy="33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school account ( Remove Account </a:t>
            </a:r>
            <a:r>
              <a:rPr lang="en-US" sz="2300" dirty="0"/>
              <a:t>F</a:t>
            </a:r>
            <a:r>
              <a:rPr lang="en-US" sz="2300" dirty="0" smtClean="0"/>
              <a:t>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7"/>
          <a:stretch/>
        </p:blipFill>
        <p:spPr>
          <a:xfrm>
            <a:off x="678337" y="2993278"/>
            <a:ext cx="6819208" cy="31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Rating System ( basic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6"/>
          <a:stretch/>
        </p:blipFill>
        <p:spPr>
          <a:xfrm>
            <a:off x="837977" y="2749870"/>
            <a:ext cx="6393839" cy="327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Rating System ( Rating In Uni Page Flow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4"/>
          <a:stretch/>
        </p:blipFill>
        <p:spPr>
          <a:xfrm>
            <a:off x="1059537" y="3025641"/>
            <a:ext cx="6010300" cy="33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(Post Comment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6"/>
          <a:stretch/>
        </p:blipFill>
        <p:spPr>
          <a:xfrm>
            <a:off x="1369130" y="2975216"/>
            <a:ext cx="5588182" cy="26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 Edit Comment Flow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6"/>
          <a:stretch/>
        </p:blipFill>
        <p:spPr>
          <a:xfrm>
            <a:off x="1013890" y="3125285"/>
            <a:ext cx="5822201" cy="2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75" dirty="0"/>
              <a:t>Restaurant Manager Software Document K55CA</a:t>
            </a:r>
          </a:p>
          <a:p>
            <a:r>
              <a:rPr lang="en-US" sz="1875" dirty="0"/>
              <a:t>IBM Rational Software Document</a:t>
            </a:r>
          </a:p>
          <a:p>
            <a:r>
              <a:rPr lang="en-US" sz="1875" dirty="0"/>
              <a:t>Object – Oriented Analysis and Design Textbook</a:t>
            </a:r>
          </a:p>
          <a:p>
            <a:pPr lvl="1">
              <a:buNone/>
            </a:pPr>
            <a:r>
              <a:rPr lang="en-US" sz="1500" i="1" dirty="0"/>
              <a:t>(Truong Ninh Thuan – Danh Duc Hanh)</a:t>
            </a:r>
          </a:p>
          <a:p>
            <a:pPr lvl="1">
              <a:buNone/>
            </a:pPr>
            <a:r>
              <a:rPr lang="en-US" sz="1875" dirty="0"/>
              <a:t> </a:t>
            </a:r>
          </a:p>
          <a:p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4198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 Delete Comment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75"/>
          <a:stretch/>
        </p:blipFill>
        <p:spPr>
          <a:xfrm>
            <a:off x="1322789" y="3188496"/>
            <a:ext cx="5634523" cy="23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Login</a:t>
            </a:r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71" y="2749870"/>
            <a:ext cx="5793032" cy="35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Post/Edit/Delete Comment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84" y="2851765"/>
            <a:ext cx="4336084" cy="31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View School Information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28" y="2749870"/>
            <a:ext cx="5681984" cy="35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Maintain School Account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74" y="2608166"/>
            <a:ext cx="5412562" cy="35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365413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9" y="1025813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Maintain School Profile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94" y="1957898"/>
            <a:ext cx="4693420" cy="479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3483" y="142544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3483" y="651837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Use Filter System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6" y="1641879"/>
            <a:ext cx="5110851" cy="5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Use Rating System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8" y="3031958"/>
            <a:ext cx="6001374" cy="30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Register School Account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6" y="2778899"/>
            <a:ext cx="5717326" cy="31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971" y="449943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2681" y="1385528"/>
            <a:ext cx="211114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</a:t>
            </a:r>
            <a:r>
              <a:rPr lang="en-US" sz="2400" dirty="0" smtClean="0"/>
              <a:t>: Analysis mechanism</a:t>
            </a:r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0" y="954511"/>
            <a:ext cx="5031685" cy="53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romanUcPeriod"/>
            </a:pPr>
            <a:r>
              <a:rPr lang="en-US" sz="2700" dirty="0"/>
              <a:t>Introduction / Requirements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Analysis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Design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Implementation and Demo</a:t>
            </a:r>
          </a:p>
        </p:txBody>
      </p:sp>
    </p:spTree>
    <p:extLst>
      <p:ext uri="{BB962C8B-B14F-4D97-AF65-F5344CB8AC3E}">
        <p14:creationId xmlns:p14="http://schemas.microsoft.com/office/powerpoint/2010/main" val="35699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4" y="225498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Design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950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9" y="139133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Subsystem Context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483304"/>
            <a:ext cx="6652286" cy="38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Subsystem Context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749415"/>
            <a:ext cx="6516916" cy="49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770" y="56465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770" y="716865"/>
            <a:ext cx="2714173" cy="3637421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Design Element</a:t>
            </a:r>
            <a:r>
              <a:rPr lang="en-US" sz="2500" dirty="0"/>
              <a:t> </a:t>
            </a:r>
            <a:r>
              <a:rPr lang="en-US" sz="2500" dirty="0" smtClean="0"/>
              <a:t>to Package map</a:t>
            </a:r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72" y="0"/>
            <a:ext cx="573429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Architectural 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31" y="1854050"/>
            <a:ext cx="3785624" cy="44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Describe Distribution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7" y="2281219"/>
            <a:ext cx="5919003" cy="36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7" y="274180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934580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LoginForm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43" y="2103089"/>
            <a:ext cx="4370622" cy="37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5732" y="384226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5732" y="1183701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CommentWindow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3" y="2226351"/>
            <a:ext cx="4092121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ShowCommentWindow</a:t>
            </a:r>
          </a:p>
          <a:p>
            <a:pPr lvl="1"/>
            <a:r>
              <a:rPr lang="en-US" sz="2500" dirty="0" smtClean="0"/>
              <a:t>AddCommentForm</a:t>
            </a:r>
          </a:p>
          <a:p>
            <a:pPr lvl="1"/>
            <a:r>
              <a:rPr lang="en-US" sz="2500" dirty="0" smtClean="0"/>
              <a:t>EditCommentForm</a:t>
            </a:r>
          </a:p>
          <a:p>
            <a:pPr lvl="1"/>
            <a:r>
              <a:rPr lang="en-US" sz="2500" dirty="0" smtClean="0"/>
              <a:t>DeleteCommentForm</a:t>
            </a:r>
          </a:p>
          <a:p>
            <a:pPr marL="457200" lvl="1" indent="0">
              <a:buNone/>
            </a:pPr>
            <a:r>
              <a:rPr lang="en-US" sz="2500" dirty="0" smtClean="0"/>
              <a:t>=&gt; Inherit the class “CommentWindow”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968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MaintainAccountForm</a:t>
            </a:r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5" y="2441968"/>
            <a:ext cx="3877617" cy="36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724" y="371802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Introduction / Requirements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415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UniInforForm</a:t>
            </a:r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319301"/>
            <a:ext cx="3454920" cy="3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MaintainProfileForm</a:t>
            </a:r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" t="-2321" r="54742" b="31676"/>
          <a:stretch/>
        </p:blipFill>
        <p:spPr>
          <a:xfrm>
            <a:off x="1520583" y="2266918"/>
            <a:ext cx="3733587" cy="45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MainForm</a:t>
            </a:r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5" b="56071"/>
          <a:stretch/>
        </p:blipFill>
        <p:spPr>
          <a:xfrm>
            <a:off x="1849638" y="2397538"/>
            <a:ext cx="3907168" cy="33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AdminPanel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6" t="55543" r="11224" b="8558"/>
          <a:stretch/>
        </p:blipFill>
        <p:spPr>
          <a:xfrm>
            <a:off x="1843316" y="2226349"/>
            <a:ext cx="4716918" cy="33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RegisterForm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02" y="2788120"/>
            <a:ext cx="4592903" cy="24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User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83" y="1913850"/>
            <a:ext cx="2961788" cy="42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University</a:t>
            </a:r>
          </a:p>
          <a:p>
            <a:pPr lvl="1"/>
            <a:r>
              <a:rPr lang="en-US" sz="2500" dirty="0" smtClean="0"/>
              <a:t>Faculty</a:t>
            </a:r>
          </a:p>
          <a:p>
            <a:pPr lvl="1"/>
            <a:r>
              <a:rPr lang="en-US" sz="2500" dirty="0" smtClean="0"/>
              <a:t>Major</a:t>
            </a:r>
          </a:p>
          <a:p>
            <a:pPr lvl="1"/>
            <a:r>
              <a:rPr lang="en-US" sz="2500" dirty="0" smtClean="0"/>
              <a:t>Division</a:t>
            </a:r>
          </a:p>
          <a:p>
            <a:pPr lvl="1"/>
            <a:r>
              <a:rPr lang="en-US" sz="2500" dirty="0" smtClean="0"/>
              <a:t>Region</a:t>
            </a:r>
          </a:p>
          <a:p>
            <a:pPr lvl="1"/>
            <a:r>
              <a:rPr lang="en-US" sz="2500" dirty="0" smtClean="0"/>
              <a:t>SchoolType</a:t>
            </a:r>
          </a:p>
          <a:p>
            <a:pPr lvl="1"/>
            <a:r>
              <a:rPr lang="en-US" sz="2500" dirty="0" smtClean="0"/>
              <a:t>City</a:t>
            </a:r>
          </a:p>
          <a:p>
            <a:pPr lvl="1"/>
            <a:r>
              <a:rPr lang="en-US" sz="2500" dirty="0" smtClean="0"/>
              <a:t>News</a:t>
            </a:r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78" y="1567618"/>
            <a:ext cx="3547846" cy="46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3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IFilterItem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60" y="2574692"/>
            <a:ext cx="4992232" cy="2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IMaintainUniversity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9" r="55579"/>
          <a:stretch/>
        </p:blipFill>
        <p:spPr>
          <a:xfrm>
            <a:off x="1646437" y="2574693"/>
            <a:ext cx="4886518" cy="26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46437"/>
            <a:ext cx="6447501" cy="3218795"/>
          </a:xfrm>
        </p:spPr>
        <p:txBody>
          <a:bodyPr>
            <a:noAutofit/>
          </a:bodyPr>
          <a:lstStyle/>
          <a:p>
            <a:r>
              <a:rPr lang="en-US" sz="1875" b="1" dirty="0"/>
              <a:t>Problems: </a:t>
            </a:r>
          </a:p>
          <a:p>
            <a:pPr lvl="1"/>
            <a:r>
              <a:rPr lang="en-US" sz="1800" dirty="0"/>
              <a:t>There  are  millions  of  high  school  students  constantly  taking  university  entrance examination every year in </a:t>
            </a:r>
            <a:r>
              <a:rPr lang="en-US" sz="1800" dirty="0" smtClean="0"/>
              <a:t>Vietnam.</a:t>
            </a:r>
            <a:endParaRPr lang="en-US" sz="1800" dirty="0"/>
          </a:p>
          <a:p>
            <a:pPr lvl="1"/>
            <a:r>
              <a:rPr lang="en-US" sz="1800" dirty="0"/>
              <a:t> Many kinds of handbooks and websites are being </a:t>
            </a:r>
            <a:r>
              <a:rPr lang="en-US" sz="1800" dirty="0" smtClean="0"/>
              <a:t>published. However</a:t>
            </a:r>
            <a:r>
              <a:rPr lang="en-US" sz="1800" dirty="0"/>
              <a:t>, these sources are sometimes not reliable; the interface is not friendly and </a:t>
            </a:r>
            <a:r>
              <a:rPr lang="en-US" sz="1800" dirty="0" smtClean="0"/>
              <a:t>unscientific.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59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023712"/>
            <a:ext cx="4475479" cy="2910580"/>
          </a:xfrm>
        </p:spPr>
        <p:txBody>
          <a:bodyPr>
            <a:noAutofit/>
          </a:bodyPr>
          <a:lstStyle/>
          <a:p>
            <a:r>
              <a:rPr lang="en-US" sz="1875" b="1" dirty="0"/>
              <a:t>Solution: </a:t>
            </a:r>
          </a:p>
          <a:p>
            <a:pPr lvl="1"/>
            <a:r>
              <a:rPr lang="en-US" sz="1725" dirty="0"/>
              <a:t> 	We want a  useful  website  called  VnUni  for  students  to  help  them approach  easily  the necessary information about universities and colleges by a brand-new way.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35" y="3761008"/>
            <a:ext cx="3159077" cy="18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68011"/>
            <a:ext cx="6447501" cy="3931227"/>
          </a:xfrm>
        </p:spPr>
        <p:txBody>
          <a:bodyPr>
            <a:noAutofit/>
          </a:bodyPr>
          <a:lstStyle/>
          <a:p>
            <a:r>
              <a:rPr lang="en-US" sz="1650" b="1" dirty="0"/>
              <a:t>Description: </a:t>
            </a:r>
          </a:p>
          <a:p>
            <a:pPr lvl="1"/>
            <a:r>
              <a:rPr lang="en-US" sz="1650" dirty="0" smtClean="0"/>
              <a:t>Provides  </a:t>
            </a:r>
            <a:r>
              <a:rPr lang="en-US" sz="1650" dirty="0"/>
              <a:t>an  information  search  engine  based  on  different  filters:  location,  majors,  recently  admission  marks.</a:t>
            </a:r>
          </a:p>
          <a:p>
            <a:pPr lvl="1"/>
            <a:r>
              <a:rPr lang="en-US" sz="1650" dirty="0"/>
              <a:t> Ranking &amp; Rating System : rate schools.</a:t>
            </a:r>
          </a:p>
          <a:p>
            <a:pPr lvl="1"/>
            <a:r>
              <a:rPr lang="en-US" sz="1650" dirty="0"/>
              <a:t> Each university or college is supplied with a separate account to log in the system to modify their data.</a:t>
            </a:r>
          </a:p>
          <a:p>
            <a:pPr lvl="1"/>
            <a:r>
              <a:rPr lang="en-US" sz="1650" dirty="0"/>
              <a:t> This website must have an administrator that manages all operations of the system: add/remove a school, add/remove a user, modify database.</a:t>
            </a:r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endParaRPr lang="en-US" sz="1650" b="1" dirty="0"/>
          </a:p>
          <a:p>
            <a:pPr lvl="1"/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2731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65082"/>
            <a:ext cx="6447501" cy="3521318"/>
          </a:xfrm>
        </p:spPr>
        <p:txBody>
          <a:bodyPr>
            <a:normAutofit fontScale="92500" lnSpcReduction="20000"/>
          </a:bodyPr>
          <a:lstStyle/>
          <a:p>
            <a:r>
              <a:rPr lang="en-US" sz="1875" b="1" dirty="0"/>
              <a:t>Glossary terms</a:t>
            </a:r>
            <a:r>
              <a:rPr lang="en-US" sz="1875" dirty="0"/>
              <a:t>:</a:t>
            </a:r>
          </a:p>
          <a:p>
            <a:pPr lvl="1"/>
            <a:r>
              <a:rPr lang="en-US" sz="1875" dirty="0"/>
              <a:t>University</a:t>
            </a:r>
          </a:p>
          <a:p>
            <a:pPr lvl="1"/>
            <a:r>
              <a:rPr lang="en-US" sz="1875" dirty="0"/>
              <a:t>University Admission</a:t>
            </a:r>
          </a:p>
          <a:p>
            <a:pPr lvl="1"/>
            <a:r>
              <a:rPr lang="en-US" sz="1875" dirty="0"/>
              <a:t>Entrance Exam</a:t>
            </a:r>
          </a:p>
          <a:p>
            <a:pPr lvl="1"/>
            <a:r>
              <a:rPr lang="en-US" sz="1875" dirty="0"/>
              <a:t>Faculty</a:t>
            </a:r>
          </a:p>
          <a:p>
            <a:pPr lvl="1"/>
            <a:r>
              <a:rPr lang="en-US" sz="1875" dirty="0"/>
              <a:t>Admission mark</a:t>
            </a:r>
          </a:p>
          <a:p>
            <a:pPr lvl="1"/>
            <a:r>
              <a:rPr lang="en-US" sz="1875" dirty="0"/>
              <a:t>Admission staff</a:t>
            </a:r>
          </a:p>
          <a:p>
            <a:pPr lvl="1"/>
            <a:r>
              <a:rPr lang="en-US" sz="1875" dirty="0"/>
              <a:t>Filter Catalog</a:t>
            </a:r>
          </a:p>
          <a:p>
            <a:pPr lvl="1"/>
            <a:r>
              <a:rPr lang="en-US" sz="1875" dirty="0"/>
              <a:t>User</a:t>
            </a:r>
          </a:p>
          <a:p>
            <a:pPr lvl="1"/>
            <a:r>
              <a:rPr lang="en-US" sz="1875" dirty="0"/>
              <a:t>Admin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1508</Words>
  <Application>Microsoft Office PowerPoint</Application>
  <PresentationFormat>On-screen Show (4:3)</PresentationFormat>
  <Paragraphs>357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 New</vt:lpstr>
      <vt:lpstr>Trebuchet MS</vt:lpstr>
      <vt:lpstr>Wingdings 3</vt:lpstr>
      <vt:lpstr>Facet</vt:lpstr>
      <vt:lpstr>Object Oriented Analysis And Design</vt:lpstr>
      <vt:lpstr>Instructor  A. Prof  Truong Ninh Thuan</vt:lpstr>
      <vt:lpstr>References</vt:lpstr>
      <vt:lpstr>Outline</vt:lpstr>
      <vt:lpstr>Introduction / Requirements 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Design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Analysis And Design</dc:title>
  <dc:creator>Thac Thong Nguyen</dc:creator>
  <cp:lastModifiedBy>Le Giap</cp:lastModifiedBy>
  <cp:revision>67</cp:revision>
  <dcterms:created xsi:type="dcterms:W3CDTF">2015-05-04T03:32:13Z</dcterms:created>
  <dcterms:modified xsi:type="dcterms:W3CDTF">2015-05-04T08:52:41Z</dcterms:modified>
</cp:coreProperties>
</file>